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7" r:id="rId3"/>
    <p:sldId id="257" r:id="rId4"/>
    <p:sldId id="279" r:id="rId5"/>
    <p:sldId id="280" r:id="rId6"/>
    <p:sldId id="269" r:id="rId7"/>
    <p:sldId id="273" r:id="rId8"/>
    <p:sldId id="270" r:id="rId9"/>
    <p:sldId id="281" r:id="rId10"/>
    <p:sldId id="282" r:id="rId11"/>
    <p:sldId id="272" r:id="rId12"/>
    <p:sldId id="263" r:id="rId13"/>
    <p:sldId id="275" r:id="rId14"/>
    <p:sldId id="283"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4" d="100"/>
          <a:sy n="74" d="100"/>
        </p:scale>
        <p:origin x="4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D95E99-2FCD-4D90-AFEA-D674CEBDF7A4}" type="datetimeFigureOut">
              <a:rPr lang="sv-SE" smtClean="0"/>
              <a:t>2016-03-07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02A06E-B254-4426-874F-73200EC513D6}" type="slidenum">
              <a:rPr lang="sv-SE" smtClean="0"/>
              <a:t>‹#›</a:t>
            </a:fld>
            <a:endParaRPr lang="sv-SE"/>
          </a:p>
        </p:txBody>
      </p:sp>
    </p:spTree>
    <p:extLst>
      <p:ext uri="{BB962C8B-B14F-4D97-AF65-F5344CB8AC3E}">
        <p14:creationId xmlns:p14="http://schemas.microsoft.com/office/powerpoint/2010/main" val="332260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502A06E-B254-4426-874F-73200EC513D6}" type="slidenum">
              <a:rPr lang="sv-SE" smtClean="0"/>
              <a:t>5</a:t>
            </a:fld>
            <a:endParaRPr lang="sv-SE"/>
          </a:p>
        </p:txBody>
      </p:sp>
    </p:spTree>
    <p:extLst>
      <p:ext uri="{BB962C8B-B14F-4D97-AF65-F5344CB8AC3E}">
        <p14:creationId xmlns:p14="http://schemas.microsoft.com/office/powerpoint/2010/main" val="1879416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DD68E87-D3EE-4E98-B994-349983691236}" type="datetime1">
              <a:rPr lang="sv-SE" smtClean="0"/>
              <a:t>2016-03-07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30276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8D3CEE53-1332-456E-B34C-AA107273D08F}" type="datetime1">
              <a:rPr lang="sv-SE" smtClean="0"/>
              <a:t>2016-03-07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877066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B05CCB7-8DD2-40E4-8E60-048B5E60744A}" type="datetime1">
              <a:rPr lang="sv-SE" smtClean="0"/>
              <a:t>2016-03-07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2106191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C33DA5C7-18DE-4A4C-B6CA-CC3B718F4410}" type="datetime1">
              <a:rPr lang="sv-SE" smtClean="0"/>
              <a:t>2016-03-07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3505837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5A00DDB0-D314-4CE9-8A2B-89CFBA41E75F}" type="datetime1">
              <a:rPr lang="sv-SE" smtClean="0"/>
              <a:t>2016-03-07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365618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48FCA34D-8367-4370-BC35-2F822F72F956}" type="datetime1">
              <a:rPr lang="sv-SE" smtClean="0"/>
              <a:t>2016-03-07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301737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08C0C7FA-C85A-4FA0-9E73-7A21706DC46B}" type="datetime1">
              <a:rPr lang="sv-SE" smtClean="0"/>
              <a:t>2016-03-07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1498033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E6095F2-23A9-44DB-86E7-34973E15420A}" type="datetime1">
              <a:rPr lang="sv-SE" smtClean="0"/>
              <a:t>2016-03-07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1693453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C2AB2BBB-00BA-4F52-BC2A-1AAA861FC956}" type="datetime1">
              <a:rPr lang="sv-SE" smtClean="0"/>
              <a:t>2016-03-07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2671504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8E2F719F-5385-40C0-A2F8-A612618AD9AA}" type="datetime1">
              <a:rPr lang="sv-SE" smtClean="0"/>
              <a:t>2016-03-07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125798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4BDEAD7-6C31-4A14-A450-11D2DBBE0DD3}" type="datetime1">
              <a:rPr lang="sv-SE" smtClean="0"/>
              <a:t>2016-03-07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AE6F327-5250-4982-AC17-F10A0D2029DE}" type="slidenum">
              <a:rPr lang="sv-SE" smtClean="0"/>
              <a:t>‹#›</a:t>
            </a:fld>
            <a:endParaRPr lang="sv-SE"/>
          </a:p>
        </p:txBody>
      </p:sp>
    </p:spTree>
    <p:extLst>
      <p:ext uri="{BB962C8B-B14F-4D97-AF65-F5344CB8AC3E}">
        <p14:creationId xmlns:p14="http://schemas.microsoft.com/office/powerpoint/2010/main" val="183187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54D0C-6264-4F00-8540-2A318F9E34B6}" type="datetime1">
              <a:rPr lang="sv-SE" smtClean="0"/>
              <a:t>2016-03-07</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6F327-5250-4982-AC17-F10A0D2029DE}" type="slidenum">
              <a:rPr lang="sv-SE" smtClean="0"/>
              <a:t>‹#›</a:t>
            </a:fld>
            <a:endParaRPr lang="sv-SE"/>
          </a:p>
        </p:txBody>
      </p:sp>
    </p:spTree>
    <p:extLst>
      <p:ext uri="{BB962C8B-B14F-4D97-AF65-F5344CB8AC3E}">
        <p14:creationId xmlns:p14="http://schemas.microsoft.com/office/powerpoint/2010/main" val="369100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14773"/>
            <a:ext cx="9144000" cy="2387600"/>
          </a:xfrm>
        </p:spPr>
        <p:txBody>
          <a:bodyPr/>
          <a:lstStyle/>
          <a:p>
            <a:r>
              <a:rPr lang="sv-SE" b="1" dirty="0" smtClean="0"/>
              <a:t>Framtida förvaltningstjänst</a:t>
            </a:r>
            <a:endParaRPr lang="sv-SE" b="1" dirty="0"/>
          </a:p>
        </p:txBody>
      </p:sp>
      <p:pic>
        <p:nvPicPr>
          <p:cNvPr id="5" name="Bildobjekt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0245" y="3757549"/>
            <a:ext cx="4047912" cy="2054424"/>
          </a:xfrm>
          <a:prstGeom prst="rect">
            <a:avLst/>
          </a:prstGeom>
        </p:spPr>
      </p:pic>
      <p:sp>
        <p:nvSpPr>
          <p:cNvPr id="3" name="Platshållare för datum 2"/>
          <p:cNvSpPr>
            <a:spLocks noGrp="1"/>
          </p:cNvSpPr>
          <p:nvPr>
            <p:ph type="dt" sz="half" idx="10"/>
          </p:nvPr>
        </p:nvSpPr>
        <p:spPr/>
        <p:txBody>
          <a:bodyPr/>
          <a:lstStyle/>
          <a:p>
            <a:fld id="{BA8F1C9C-3C11-4EA9-8370-04AC6C129A85}"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1</a:t>
            </a:fld>
            <a:endParaRPr lang="sv-SE"/>
          </a:p>
        </p:txBody>
      </p:sp>
    </p:spTree>
    <p:extLst>
      <p:ext uri="{BB962C8B-B14F-4D97-AF65-F5344CB8AC3E}">
        <p14:creationId xmlns:p14="http://schemas.microsoft.com/office/powerpoint/2010/main" val="224125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Tidslinje för styrelsens arbete (upphandling)</a:t>
            </a:r>
            <a:endParaRPr lang="sv-SE" dirty="0"/>
          </a:p>
        </p:txBody>
      </p:sp>
      <p:sp>
        <p:nvSpPr>
          <p:cNvPr id="3" name="Platshållare för innehåll 2"/>
          <p:cNvSpPr>
            <a:spLocks noGrp="1"/>
          </p:cNvSpPr>
          <p:nvPr>
            <p:ph idx="1"/>
          </p:nvPr>
        </p:nvSpPr>
        <p:spPr/>
        <p:txBody>
          <a:bodyPr>
            <a:normAutofit/>
          </a:bodyPr>
          <a:lstStyle/>
          <a:p>
            <a:r>
              <a:rPr lang="sv-SE" sz="1800" dirty="0" smtClean="0"/>
              <a:t>November-2015</a:t>
            </a:r>
          </a:p>
          <a:p>
            <a:pPr lvl="1"/>
            <a:r>
              <a:rPr lang="sv-SE" sz="1500" dirty="0" smtClean="0"/>
              <a:t>Styrelsen beslutar att initiera upphandlingsarbetet för att kontraktera en extern förvaltningsleverantör</a:t>
            </a:r>
          </a:p>
          <a:p>
            <a:pPr lvl="1"/>
            <a:endParaRPr lang="sv-SE" sz="1500" dirty="0"/>
          </a:p>
          <a:p>
            <a:r>
              <a:rPr lang="sv-SE" sz="1800" dirty="0" smtClean="0"/>
              <a:t>November-2015</a:t>
            </a:r>
          </a:p>
          <a:p>
            <a:pPr lvl="1"/>
            <a:r>
              <a:rPr lang="sv-SE" sz="1500" dirty="0" smtClean="0"/>
              <a:t>Utredning av möjliga potentiella leverantörer samt bearbetning av förfrågningsunderlag påbörjas</a:t>
            </a:r>
          </a:p>
          <a:p>
            <a:pPr lvl="1"/>
            <a:endParaRPr lang="sv-SE" sz="1500" dirty="0" smtClean="0"/>
          </a:p>
          <a:p>
            <a:r>
              <a:rPr lang="sv-SE" sz="1800" dirty="0" smtClean="0"/>
              <a:t>December-2015</a:t>
            </a:r>
          </a:p>
          <a:p>
            <a:pPr lvl="1"/>
            <a:r>
              <a:rPr lang="sv-SE" sz="1500" dirty="0" smtClean="0"/>
              <a:t>Anbudsförfrågan skickas ut till potentiella leverantörer</a:t>
            </a:r>
          </a:p>
          <a:p>
            <a:pPr lvl="1"/>
            <a:endParaRPr lang="sv-SE" sz="1500" dirty="0"/>
          </a:p>
          <a:p>
            <a:r>
              <a:rPr lang="sv-SE" sz="1800" dirty="0" smtClean="0"/>
              <a:t>Februari-2016</a:t>
            </a:r>
          </a:p>
          <a:p>
            <a:pPr lvl="1"/>
            <a:r>
              <a:rPr lang="sv-SE" sz="1500" dirty="0" smtClean="0"/>
              <a:t>Anbud inkommer och utvärderas av styrelsen</a:t>
            </a:r>
          </a:p>
          <a:p>
            <a:pPr lvl="1"/>
            <a:endParaRPr lang="sv-SE" sz="1500" dirty="0"/>
          </a:p>
          <a:p>
            <a:r>
              <a:rPr lang="sv-SE" sz="1800" dirty="0" smtClean="0"/>
              <a:t>Februari-2016</a:t>
            </a:r>
          </a:p>
          <a:p>
            <a:pPr lvl="1"/>
            <a:r>
              <a:rPr lang="sv-SE" sz="1500" dirty="0" smtClean="0"/>
              <a:t>Styrelsen träffar potentiella leverantörer</a:t>
            </a:r>
          </a:p>
          <a:p>
            <a:pPr lvl="1"/>
            <a:endParaRPr lang="sv-SE" sz="1500" dirty="0" smtClean="0"/>
          </a:p>
        </p:txBody>
      </p:sp>
      <p:cxnSp>
        <p:nvCxnSpPr>
          <p:cNvPr id="5" name="Rak 4"/>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Platshållare för datum 5"/>
          <p:cNvSpPr>
            <a:spLocks noGrp="1"/>
          </p:cNvSpPr>
          <p:nvPr>
            <p:ph type="dt" sz="half" idx="10"/>
          </p:nvPr>
        </p:nvSpPr>
        <p:spPr/>
        <p:txBody>
          <a:bodyPr/>
          <a:lstStyle/>
          <a:p>
            <a:fld id="{67BF9CB5-E74B-443C-8628-60446EF2A8E8}" type="datetime1">
              <a:rPr lang="sv-SE" smtClean="0"/>
              <a:t>2016-03-07</a:t>
            </a:fld>
            <a:endParaRPr lang="sv-SE"/>
          </a:p>
        </p:txBody>
      </p:sp>
      <p:sp>
        <p:nvSpPr>
          <p:cNvPr id="7" name="Platshållare för bildnummer 6"/>
          <p:cNvSpPr>
            <a:spLocks noGrp="1"/>
          </p:cNvSpPr>
          <p:nvPr>
            <p:ph type="sldNum" sz="quarter" idx="12"/>
          </p:nvPr>
        </p:nvSpPr>
        <p:spPr/>
        <p:txBody>
          <a:bodyPr/>
          <a:lstStyle/>
          <a:p>
            <a:fld id="{4AE6F327-5250-4982-AC17-F10A0D2029DE}" type="slidenum">
              <a:rPr lang="sv-SE" smtClean="0"/>
              <a:t>10</a:t>
            </a:fld>
            <a:endParaRPr lang="sv-SE"/>
          </a:p>
        </p:txBody>
      </p:sp>
    </p:spTree>
    <p:extLst>
      <p:ext uri="{BB962C8B-B14F-4D97-AF65-F5344CB8AC3E}">
        <p14:creationId xmlns:p14="http://schemas.microsoft.com/office/powerpoint/2010/main" val="37802749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Upphandling</a:t>
            </a:r>
            <a:endParaRPr lang="sv-SE" dirty="0"/>
          </a:p>
        </p:txBody>
      </p:sp>
      <p:sp>
        <p:nvSpPr>
          <p:cNvPr id="3" name="Platshållare för innehåll 2"/>
          <p:cNvSpPr>
            <a:spLocks noGrp="1"/>
          </p:cNvSpPr>
          <p:nvPr>
            <p:ph idx="1"/>
          </p:nvPr>
        </p:nvSpPr>
        <p:spPr/>
        <p:txBody>
          <a:bodyPr>
            <a:normAutofit/>
          </a:bodyPr>
          <a:lstStyle/>
          <a:p>
            <a:r>
              <a:rPr lang="sv-SE" sz="2300" dirty="0" smtClean="0"/>
              <a:t>Styrelsen beslutade att upphandla ”Fastighetsförvaltning, Drift och avhjälpande underhåll” med verksamhetsövergång.</a:t>
            </a:r>
          </a:p>
          <a:p>
            <a:r>
              <a:rPr lang="sv-SE" sz="2300" dirty="0" smtClean="0"/>
              <a:t>Verksamhetsövergång innebär att Anders &amp; Roger går över i anställning hos vald leverantör. I detta fall med kravet att de fortsatt ska arbeta i vår förening.</a:t>
            </a:r>
          </a:p>
          <a:p>
            <a:endParaRPr lang="sv-SE" sz="2300" dirty="0"/>
          </a:p>
          <a:p>
            <a:r>
              <a:rPr lang="sv-SE" sz="2300" dirty="0"/>
              <a:t>Med hjälp av konsultbolag tog styrelsen under november och december fram förfrågningsunderlag som sändes ut till sex utvalda leverantörer. </a:t>
            </a:r>
            <a:endParaRPr lang="sv-SE" sz="2300" dirty="0" smtClean="0"/>
          </a:p>
          <a:p>
            <a:r>
              <a:rPr lang="sv-SE" sz="2300" dirty="0" smtClean="0"/>
              <a:t>Leverantörerna valdes ut eftersom de har </a:t>
            </a:r>
            <a:r>
              <a:rPr lang="sv-SE" sz="2300" dirty="0"/>
              <a:t>stor erfarenhet av bostadsrättsföreningar </a:t>
            </a:r>
            <a:r>
              <a:rPr lang="sv-SE" sz="2300" dirty="0" smtClean="0"/>
              <a:t>och </a:t>
            </a:r>
            <a:r>
              <a:rPr lang="sv-SE" sz="2300" dirty="0"/>
              <a:t>agerar idag förvaltare hos de större föreningarna i Stockholmsområdet</a:t>
            </a:r>
            <a:r>
              <a:rPr lang="sv-SE" sz="2300" dirty="0" smtClean="0"/>
              <a:t>. </a:t>
            </a:r>
          </a:p>
          <a:p>
            <a:r>
              <a:rPr lang="sv-SE" sz="2300" dirty="0" smtClean="0"/>
              <a:t>Leverantörernas lämplighet har även verifierats av bostadsrättsföreningar som nyttjar dem idag samt de konsulter som bistått styrelsen i upphandlingsförfarandet.</a:t>
            </a:r>
            <a:endParaRPr lang="sv-SE" sz="2300" dirty="0"/>
          </a:p>
          <a:p>
            <a:endParaRPr lang="sv-SE" sz="2300" dirty="0"/>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73DE0450-6C80-4C18-8DD2-773309D4776C}"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11</a:t>
            </a:fld>
            <a:endParaRPr lang="sv-SE"/>
          </a:p>
        </p:txBody>
      </p:sp>
    </p:spTree>
    <p:extLst>
      <p:ext uri="{BB962C8B-B14F-4D97-AF65-F5344CB8AC3E}">
        <p14:creationId xmlns:p14="http://schemas.microsoft.com/office/powerpoint/2010/main" val="1034358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Anbudsprocessen</a:t>
            </a:r>
            <a:endParaRPr lang="sv-SE" dirty="0"/>
          </a:p>
        </p:txBody>
      </p:sp>
      <p:sp>
        <p:nvSpPr>
          <p:cNvPr id="3" name="Platshållare för innehåll 2"/>
          <p:cNvSpPr>
            <a:spLocks noGrp="1"/>
          </p:cNvSpPr>
          <p:nvPr>
            <p:ph idx="1"/>
          </p:nvPr>
        </p:nvSpPr>
        <p:spPr/>
        <p:txBody>
          <a:bodyPr>
            <a:normAutofit/>
          </a:bodyPr>
          <a:lstStyle/>
          <a:p>
            <a:r>
              <a:rPr lang="sv-SE" sz="2300" dirty="0" smtClean="0"/>
              <a:t>Leverantörerna som fick anbudsförfrågan (ca. 80 sidor) har haft möjlighet att ställa frågor till styrelsen samt boka visning av fastigheterna.</a:t>
            </a:r>
          </a:p>
          <a:p>
            <a:endParaRPr lang="sv-SE" sz="2300" dirty="0" smtClean="0"/>
          </a:p>
          <a:p>
            <a:r>
              <a:rPr lang="sv-SE" sz="2300" dirty="0" smtClean="0"/>
              <a:t>Vid anbudstidens slut hade 6 stycken leverantörer lämnat anbud.</a:t>
            </a:r>
          </a:p>
          <a:p>
            <a:endParaRPr lang="sv-SE" sz="2300" dirty="0" smtClean="0"/>
          </a:p>
          <a:p>
            <a:r>
              <a:rPr lang="sv-SE" sz="2300" dirty="0" smtClean="0"/>
              <a:t>4 stycken bjöds in till presentation där de fick angripa ett antal problem som styrelsen identifierat som relevanta för verksamheten.</a:t>
            </a:r>
          </a:p>
          <a:p>
            <a:endParaRPr lang="sv-SE" sz="2300" dirty="0" smtClean="0"/>
          </a:p>
          <a:p>
            <a:r>
              <a:rPr lang="sv-SE" sz="2300" dirty="0" smtClean="0"/>
              <a:t>Utvärdering av kvarvarande leverantörer pågår (steg 2).</a:t>
            </a:r>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0E7C4A18-3ECD-408A-AD89-DFC2E7EC0C79}"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12</a:t>
            </a:fld>
            <a:endParaRPr lang="sv-SE"/>
          </a:p>
        </p:txBody>
      </p:sp>
    </p:spTree>
    <p:extLst>
      <p:ext uri="{BB962C8B-B14F-4D97-AF65-F5344CB8AC3E}">
        <p14:creationId xmlns:p14="http://schemas.microsoft.com/office/powerpoint/2010/main" val="632886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händer nu?</a:t>
            </a:r>
            <a:endParaRPr lang="sv-SE" dirty="0"/>
          </a:p>
        </p:txBody>
      </p:sp>
      <p:sp>
        <p:nvSpPr>
          <p:cNvPr id="3" name="Platshållare för innehåll 2"/>
          <p:cNvSpPr>
            <a:spLocks noGrp="1"/>
          </p:cNvSpPr>
          <p:nvPr>
            <p:ph idx="1"/>
          </p:nvPr>
        </p:nvSpPr>
        <p:spPr/>
        <p:txBody>
          <a:bodyPr>
            <a:normAutofit/>
          </a:bodyPr>
          <a:lstStyle/>
          <a:p>
            <a:r>
              <a:rPr lang="sv-SE" sz="2300" dirty="0" smtClean="0"/>
              <a:t>Styrelsen kommer fortsätta förhandlingarna med potentiella leverantörer.</a:t>
            </a:r>
          </a:p>
          <a:p>
            <a:endParaRPr lang="sv-SE" sz="2300" dirty="0"/>
          </a:p>
          <a:p>
            <a:r>
              <a:rPr lang="sv-SE" sz="2300" dirty="0" smtClean="0"/>
              <a:t>Under våren kommer information om vilken förvaltningsleverantör som valts.</a:t>
            </a:r>
          </a:p>
          <a:p>
            <a:endParaRPr lang="sv-SE" sz="2300" dirty="0"/>
          </a:p>
          <a:p>
            <a:r>
              <a:rPr lang="sv-SE" sz="2300" dirty="0" smtClean="0"/>
              <a:t>Senast till efter sommaren kommer förvaltningsleverantören överta förvaltning och drift av Brf Fredhäll.</a:t>
            </a:r>
            <a:endParaRPr lang="sv-SE" sz="2300" dirty="0"/>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073D11A1-AC91-4D05-A33B-F59AAC53AE6D}"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13</a:t>
            </a:fld>
            <a:endParaRPr lang="sv-SE"/>
          </a:p>
        </p:txBody>
      </p:sp>
    </p:spTree>
    <p:extLst>
      <p:ext uri="{BB962C8B-B14F-4D97-AF65-F5344CB8AC3E}">
        <p14:creationId xmlns:p14="http://schemas.microsoft.com/office/powerpoint/2010/main" val="3792299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normAutofit/>
          </a:bodyPr>
          <a:lstStyle/>
          <a:p>
            <a:pPr marL="0" indent="0" algn="ctr">
              <a:buNone/>
            </a:pPr>
            <a:endParaRPr lang="sv-SE" sz="7200" dirty="0" smtClean="0"/>
          </a:p>
          <a:p>
            <a:pPr marL="0" indent="0" algn="ctr">
              <a:buNone/>
            </a:pPr>
            <a:r>
              <a:rPr lang="sv-SE" sz="7200" dirty="0" smtClean="0"/>
              <a:t>Frågor?</a:t>
            </a:r>
            <a:endParaRPr lang="sv-SE" sz="7200" dirty="0"/>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073D11A1-AC91-4D05-A33B-F59AAC53AE6D}"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14</a:t>
            </a:fld>
            <a:endParaRPr lang="sv-SE"/>
          </a:p>
        </p:txBody>
      </p:sp>
    </p:spTree>
    <p:extLst>
      <p:ext uri="{BB962C8B-B14F-4D97-AF65-F5344CB8AC3E}">
        <p14:creationId xmlns:p14="http://schemas.microsoft.com/office/powerpoint/2010/main" val="2153720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p:txBody>
          <a:bodyPr>
            <a:normAutofit fontScale="77500" lnSpcReduction="20000"/>
          </a:bodyPr>
          <a:lstStyle/>
          <a:p>
            <a:r>
              <a:rPr lang="sv-SE" sz="3600" dirty="0" smtClean="0"/>
              <a:t>Brf Fredhäll har historisk haft anställd förvaltare och driftspersonal</a:t>
            </a:r>
          </a:p>
          <a:p>
            <a:endParaRPr lang="sv-SE" sz="3600" dirty="0" smtClean="0"/>
          </a:p>
          <a:p>
            <a:r>
              <a:rPr lang="sv-SE" sz="3600" dirty="0" smtClean="0"/>
              <a:t>Av olika anledningar försvann den förra förvaltaren väldigt plötsligt från föreningen 2013.</a:t>
            </a:r>
            <a:endParaRPr lang="sv-SE" sz="3600" dirty="0"/>
          </a:p>
          <a:p>
            <a:endParaRPr lang="sv-SE" sz="3600" dirty="0" smtClean="0"/>
          </a:p>
          <a:p>
            <a:r>
              <a:rPr lang="sv-SE" sz="3600" dirty="0" smtClean="0"/>
              <a:t>HSB </a:t>
            </a:r>
            <a:r>
              <a:rPr lang="sv-SE" sz="3600" dirty="0" smtClean="0"/>
              <a:t>tog över fastighetsförvaltningen. </a:t>
            </a:r>
            <a:r>
              <a:rPr lang="sv-SE" sz="3600" dirty="0"/>
              <a:t>F</a:t>
            </a:r>
            <a:r>
              <a:rPr lang="sv-SE" sz="3600" dirty="0" smtClean="0"/>
              <a:t>öreningens maskinister fortsatte att sköta driften</a:t>
            </a:r>
          </a:p>
          <a:p>
            <a:endParaRPr lang="sv-SE" sz="3600" dirty="0" smtClean="0"/>
          </a:p>
          <a:p>
            <a:r>
              <a:rPr lang="sv-SE" sz="3600" dirty="0" smtClean="0"/>
              <a:t>Styrelsen fick på årsstämman 2015 i uppdrag att utreda för- och nackdelar med att ha en anställd förvaltare jämfört med att anlita extern förvaltningsleverantör</a:t>
            </a:r>
            <a:endParaRPr lang="sv-SE" sz="3600" dirty="0"/>
          </a:p>
        </p:txBody>
      </p:sp>
      <p:cxnSp>
        <p:nvCxnSpPr>
          <p:cNvPr id="7" name="Rak 6"/>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latshållare för datum 7"/>
          <p:cNvSpPr>
            <a:spLocks noGrp="1"/>
          </p:cNvSpPr>
          <p:nvPr>
            <p:ph type="dt" sz="half" idx="10"/>
          </p:nvPr>
        </p:nvSpPr>
        <p:spPr/>
        <p:txBody>
          <a:bodyPr/>
          <a:lstStyle/>
          <a:p>
            <a:fld id="{7FD944B9-A3A3-4828-A1ED-8E6CB0C2EF39}" type="datetime1">
              <a:rPr lang="sv-SE" smtClean="0"/>
              <a:t>2016-03-07</a:t>
            </a:fld>
            <a:endParaRPr lang="sv-SE"/>
          </a:p>
        </p:txBody>
      </p:sp>
      <p:sp>
        <p:nvSpPr>
          <p:cNvPr id="9" name="Platshållare för bildnummer 8"/>
          <p:cNvSpPr>
            <a:spLocks noGrp="1"/>
          </p:cNvSpPr>
          <p:nvPr>
            <p:ph type="sldNum" sz="quarter" idx="12"/>
          </p:nvPr>
        </p:nvSpPr>
        <p:spPr/>
        <p:txBody>
          <a:bodyPr/>
          <a:lstStyle/>
          <a:p>
            <a:fld id="{4AE6F327-5250-4982-AC17-F10A0D2029DE}" type="slidenum">
              <a:rPr lang="sv-SE" smtClean="0"/>
              <a:t>2</a:t>
            </a:fld>
            <a:endParaRPr lang="sv-SE"/>
          </a:p>
        </p:txBody>
      </p:sp>
    </p:spTree>
    <p:extLst>
      <p:ext uri="{BB962C8B-B14F-4D97-AF65-F5344CB8AC3E}">
        <p14:creationId xmlns:p14="http://schemas.microsoft.com/office/powerpoint/2010/main" val="2927697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Tidslinje för styrelsens arbete (utvärdering)</a:t>
            </a:r>
            <a:endParaRPr lang="sv-SE" dirty="0"/>
          </a:p>
        </p:txBody>
      </p:sp>
      <p:sp>
        <p:nvSpPr>
          <p:cNvPr id="3" name="Platshållare för innehåll 2"/>
          <p:cNvSpPr>
            <a:spLocks noGrp="1"/>
          </p:cNvSpPr>
          <p:nvPr>
            <p:ph idx="1"/>
          </p:nvPr>
        </p:nvSpPr>
        <p:spPr/>
        <p:txBody>
          <a:bodyPr>
            <a:normAutofit fontScale="62500" lnSpcReduction="20000"/>
          </a:bodyPr>
          <a:lstStyle/>
          <a:p>
            <a:r>
              <a:rPr lang="sv-SE" dirty="0" smtClean="0"/>
              <a:t>April-2015</a:t>
            </a:r>
          </a:p>
          <a:p>
            <a:pPr lvl="1"/>
            <a:r>
              <a:rPr lang="sv-SE" dirty="0" smtClean="0"/>
              <a:t>Styrelsen får i </a:t>
            </a:r>
            <a:r>
              <a:rPr lang="sv-SE" dirty="0"/>
              <a:t>uppgift att utreda för- och nackdelar med att ha en anställd förvaltare jämfört med att anlita extern </a:t>
            </a:r>
            <a:r>
              <a:rPr lang="sv-SE" dirty="0" smtClean="0"/>
              <a:t>förvaltningsleverantör</a:t>
            </a:r>
          </a:p>
          <a:p>
            <a:pPr lvl="1"/>
            <a:endParaRPr lang="sv-SE" dirty="0" smtClean="0"/>
          </a:p>
          <a:p>
            <a:r>
              <a:rPr lang="sv-SE" dirty="0" smtClean="0"/>
              <a:t>Augusti-2015</a:t>
            </a:r>
          </a:p>
          <a:p>
            <a:pPr lvl="1"/>
            <a:r>
              <a:rPr lang="sv-SE" dirty="0" smtClean="0"/>
              <a:t>En tidsplan för utvärdering av förvaltningstjänsten fastställs</a:t>
            </a:r>
            <a:endParaRPr lang="sv-SE" dirty="0"/>
          </a:p>
          <a:p>
            <a:pPr lvl="1"/>
            <a:endParaRPr lang="sv-SE" dirty="0" smtClean="0"/>
          </a:p>
          <a:p>
            <a:r>
              <a:rPr lang="sv-SE" dirty="0" smtClean="0"/>
              <a:t>Oktober-2015 </a:t>
            </a:r>
          </a:p>
          <a:p>
            <a:pPr lvl="1"/>
            <a:r>
              <a:rPr lang="sv-SE" dirty="0" smtClean="0"/>
              <a:t>Styrelsen genomförde SWOT-analys (analys uppdelad på fördelar, nackdelar, möjligheter och hot) för att utvärdera intern respektive extern förvaltning</a:t>
            </a:r>
          </a:p>
          <a:p>
            <a:pPr lvl="1"/>
            <a:endParaRPr lang="sv-SE" dirty="0" smtClean="0"/>
          </a:p>
          <a:p>
            <a:r>
              <a:rPr lang="sv-SE" dirty="0" smtClean="0"/>
              <a:t>Oktober-2015 </a:t>
            </a:r>
          </a:p>
          <a:p>
            <a:pPr lvl="1"/>
            <a:r>
              <a:rPr lang="sv-SE" dirty="0" smtClean="0"/>
              <a:t>Konsultbolag inom fastighetsrelaterade tjänster genomförde workshop med styrelsen kring intern vs. extern förvaltning</a:t>
            </a:r>
          </a:p>
          <a:p>
            <a:pPr lvl="1"/>
            <a:endParaRPr lang="sv-SE" dirty="0" smtClean="0"/>
          </a:p>
          <a:p>
            <a:r>
              <a:rPr lang="sv-SE" dirty="0" smtClean="0"/>
              <a:t>November-2015 </a:t>
            </a:r>
          </a:p>
          <a:p>
            <a:pPr lvl="1"/>
            <a:r>
              <a:rPr lang="sv-SE" dirty="0" smtClean="0"/>
              <a:t>Kartläggning kring vad andra bostadsrättsföreningar i liknande storlek har för lösning</a:t>
            </a:r>
          </a:p>
          <a:p>
            <a:pPr lvl="1"/>
            <a:endParaRPr lang="sv-SE" dirty="0" smtClean="0"/>
          </a:p>
        </p:txBody>
      </p:sp>
      <p:cxnSp>
        <p:nvCxnSpPr>
          <p:cNvPr id="5" name="Rak 4"/>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 name="Platshållare för datum 5"/>
          <p:cNvSpPr>
            <a:spLocks noGrp="1"/>
          </p:cNvSpPr>
          <p:nvPr>
            <p:ph type="dt" sz="half" idx="10"/>
          </p:nvPr>
        </p:nvSpPr>
        <p:spPr/>
        <p:txBody>
          <a:bodyPr/>
          <a:lstStyle/>
          <a:p>
            <a:fld id="{67BF9CB5-E74B-443C-8628-60446EF2A8E8}" type="datetime1">
              <a:rPr lang="sv-SE" smtClean="0"/>
              <a:t>2016-03-07</a:t>
            </a:fld>
            <a:endParaRPr lang="sv-SE"/>
          </a:p>
        </p:txBody>
      </p:sp>
      <p:sp>
        <p:nvSpPr>
          <p:cNvPr id="7" name="Platshållare för bildnummer 6"/>
          <p:cNvSpPr>
            <a:spLocks noGrp="1"/>
          </p:cNvSpPr>
          <p:nvPr>
            <p:ph type="sldNum" sz="quarter" idx="12"/>
          </p:nvPr>
        </p:nvSpPr>
        <p:spPr/>
        <p:txBody>
          <a:bodyPr/>
          <a:lstStyle/>
          <a:p>
            <a:fld id="{4AE6F327-5250-4982-AC17-F10A0D2029DE}" type="slidenum">
              <a:rPr lang="sv-SE" smtClean="0"/>
              <a:t>3</a:t>
            </a:fld>
            <a:endParaRPr lang="sv-SE"/>
          </a:p>
        </p:txBody>
      </p:sp>
    </p:spTree>
    <p:extLst>
      <p:ext uri="{BB962C8B-B14F-4D97-AF65-F5344CB8AC3E}">
        <p14:creationId xmlns:p14="http://schemas.microsoft.com/office/powerpoint/2010/main" val="360549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Resultat av SWOT-analys (intern förvaltning)</a:t>
            </a:r>
            <a:endParaRPr lang="sv-SE" dirty="0"/>
          </a:p>
        </p:txBody>
      </p:sp>
      <p:sp>
        <p:nvSpPr>
          <p:cNvPr id="3" name="Platshållare för text 2"/>
          <p:cNvSpPr>
            <a:spLocks noGrp="1"/>
          </p:cNvSpPr>
          <p:nvPr>
            <p:ph type="body" idx="1"/>
          </p:nvPr>
        </p:nvSpPr>
        <p:spPr/>
        <p:txBody>
          <a:bodyPr/>
          <a:lstStyle/>
          <a:p>
            <a:r>
              <a:rPr lang="sv-SE" dirty="0" smtClean="0"/>
              <a:t>Fördelar &amp; Möjligheter</a:t>
            </a:r>
            <a:endParaRPr lang="sv-SE" dirty="0"/>
          </a:p>
        </p:txBody>
      </p:sp>
      <p:sp>
        <p:nvSpPr>
          <p:cNvPr id="4" name="Platshållare för innehåll 3"/>
          <p:cNvSpPr>
            <a:spLocks noGrp="1"/>
          </p:cNvSpPr>
          <p:nvPr>
            <p:ph sz="half" idx="2"/>
          </p:nvPr>
        </p:nvSpPr>
        <p:spPr/>
        <p:txBody>
          <a:bodyPr>
            <a:normAutofit/>
          </a:bodyPr>
          <a:lstStyle/>
          <a:p>
            <a:r>
              <a:rPr lang="sv-SE" sz="1800" dirty="0" smtClean="0"/>
              <a:t>Mer tid på plats</a:t>
            </a:r>
          </a:p>
          <a:p>
            <a:r>
              <a:rPr lang="sv-SE" sz="1800" dirty="0" smtClean="0"/>
              <a:t>Styrelsen kan enkelt bestämma &amp; förändra arbetsuppgifter utan ekonomisk justering</a:t>
            </a:r>
          </a:p>
          <a:p>
            <a:r>
              <a:rPr lang="sv-SE" sz="1800" dirty="0" smtClean="0"/>
              <a:t>Ökat incitament till lojalitet mot föreningen</a:t>
            </a:r>
          </a:p>
          <a:p>
            <a:r>
              <a:rPr lang="sv-SE" sz="1800" dirty="0" smtClean="0"/>
              <a:t>Styrelsen får mer kontroll</a:t>
            </a:r>
            <a:endParaRPr lang="sv-SE" sz="1800" dirty="0"/>
          </a:p>
        </p:txBody>
      </p:sp>
      <p:sp>
        <p:nvSpPr>
          <p:cNvPr id="5" name="Platshållare för text 4"/>
          <p:cNvSpPr>
            <a:spLocks noGrp="1"/>
          </p:cNvSpPr>
          <p:nvPr>
            <p:ph type="body" sz="quarter" idx="3"/>
          </p:nvPr>
        </p:nvSpPr>
        <p:spPr/>
        <p:txBody>
          <a:bodyPr/>
          <a:lstStyle/>
          <a:p>
            <a:r>
              <a:rPr lang="sv-SE" dirty="0" smtClean="0"/>
              <a:t>Nackdelar &amp; Hot</a:t>
            </a:r>
            <a:endParaRPr lang="sv-SE" dirty="0"/>
          </a:p>
        </p:txBody>
      </p:sp>
      <p:sp>
        <p:nvSpPr>
          <p:cNvPr id="6" name="Platshållare för innehåll 5"/>
          <p:cNvSpPr>
            <a:spLocks noGrp="1"/>
          </p:cNvSpPr>
          <p:nvPr>
            <p:ph sz="quarter" idx="4"/>
          </p:nvPr>
        </p:nvSpPr>
        <p:spPr/>
        <p:txBody>
          <a:bodyPr>
            <a:normAutofit lnSpcReduction="10000"/>
          </a:bodyPr>
          <a:lstStyle/>
          <a:p>
            <a:r>
              <a:rPr lang="sv-SE" sz="1800" dirty="0"/>
              <a:t>Mindre dynamisk organisation </a:t>
            </a:r>
          </a:p>
          <a:p>
            <a:r>
              <a:rPr lang="sv-SE" sz="1800" dirty="0" smtClean="0"/>
              <a:t>Går </a:t>
            </a:r>
            <a:r>
              <a:rPr lang="sv-SE" sz="1800" dirty="0"/>
              <a:t>ej att backa upp på enkelt sätt </a:t>
            </a:r>
            <a:endParaRPr lang="sv-SE" sz="1800" dirty="0" smtClean="0"/>
          </a:p>
          <a:p>
            <a:r>
              <a:rPr lang="sv-SE" sz="1800" dirty="0" smtClean="0"/>
              <a:t>Mycket </a:t>
            </a:r>
            <a:r>
              <a:rPr lang="sv-SE" sz="1800" dirty="0"/>
              <a:t>ansvar för styrelsen </a:t>
            </a:r>
            <a:r>
              <a:rPr lang="sv-SE" sz="1800" dirty="0" smtClean="0"/>
              <a:t>som arbetsgivare</a:t>
            </a:r>
            <a:endParaRPr lang="sv-SE" sz="1800" dirty="0"/>
          </a:p>
          <a:p>
            <a:r>
              <a:rPr lang="sv-SE" sz="1800" dirty="0" smtClean="0"/>
              <a:t>Tidskrävande </a:t>
            </a:r>
            <a:r>
              <a:rPr lang="sv-SE" sz="1800" dirty="0"/>
              <a:t>med </a:t>
            </a:r>
            <a:r>
              <a:rPr lang="sv-SE" sz="1800" dirty="0" smtClean="0"/>
              <a:t>upplärning</a:t>
            </a:r>
          </a:p>
          <a:p>
            <a:r>
              <a:rPr lang="sv-SE" sz="1800" dirty="0"/>
              <a:t>Mycket information kopplas till en </a:t>
            </a:r>
            <a:r>
              <a:rPr lang="sv-SE" sz="1800" dirty="0" smtClean="0"/>
              <a:t>person</a:t>
            </a:r>
          </a:p>
          <a:p>
            <a:r>
              <a:rPr lang="sv-SE" sz="1800" dirty="0" smtClean="0"/>
              <a:t>Ökad arbetsbelastning för styrelsen</a:t>
            </a:r>
          </a:p>
          <a:p>
            <a:r>
              <a:rPr lang="sv-SE" sz="1800" dirty="0" smtClean="0"/>
              <a:t>Dyr och tidskrävande rekryteringsprocess</a:t>
            </a:r>
          </a:p>
          <a:p>
            <a:r>
              <a:rPr lang="sv-SE" sz="1800" dirty="0" smtClean="0"/>
              <a:t>Stor risk vid uppsägning &amp; sjukdom</a:t>
            </a:r>
          </a:p>
          <a:p>
            <a:r>
              <a:rPr lang="sv-SE" sz="1800" dirty="0" smtClean="0"/>
              <a:t>Styrelsen får ”uppfinna” nya system, rutiner etc. då de få som finns idag inte stödjer verksamhetens behov</a:t>
            </a:r>
          </a:p>
          <a:p>
            <a:endParaRPr lang="sv-SE" sz="1800" dirty="0"/>
          </a:p>
          <a:p>
            <a:endParaRPr lang="sv-SE" sz="2200" dirty="0"/>
          </a:p>
          <a:p>
            <a:endParaRPr lang="sv-SE" sz="2200" dirty="0"/>
          </a:p>
        </p:txBody>
      </p:sp>
      <p:cxnSp>
        <p:nvCxnSpPr>
          <p:cNvPr id="7" name="Rak 6"/>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latshållare för datum 7"/>
          <p:cNvSpPr>
            <a:spLocks noGrp="1"/>
          </p:cNvSpPr>
          <p:nvPr>
            <p:ph type="dt" sz="half" idx="10"/>
          </p:nvPr>
        </p:nvSpPr>
        <p:spPr/>
        <p:txBody>
          <a:bodyPr/>
          <a:lstStyle/>
          <a:p>
            <a:fld id="{095F2BF7-0BAB-4923-A9AC-5775C7A1F86E}" type="datetime1">
              <a:rPr lang="sv-SE" smtClean="0"/>
              <a:t>2016-03-07</a:t>
            </a:fld>
            <a:endParaRPr lang="sv-SE"/>
          </a:p>
        </p:txBody>
      </p:sp>
      <p:sp>
        <p:nvSpPr>
          <p:cNvPr id="9" name="Platshållare för bildnummer 8"/>
          <p:cNvSpPr>
            <a:spLocks noGrp="1"/>
          </p:cNvSpPr>
          <p:nvPr>
            <p:ph type="sldNum" sz="quarter" idx="12"/>
          </p:nvPr>
        </p:nvSpPr>
        <p:spPr/>
        <p:txBody>
          <a:bodyPr/>
          <a:lstStyle/>
          <a:p>
            <a:fld id="{4AE6F327-5250-4982-AC17-F10A0D2029DE}" type="slidenum">
              <a:rPr lang="sv-SE" smtClean="0"/>
              <a:t>4</a:t>
            </a:fld>
            <a:endParaRPr lang="sv-SE"/>
          </a:p>
        </p:txBody>
      </p:sp>
    </p:spTree>
    <p:extLst>
      <p:ext uri="{BB962C8B-B14F-4D97-AF65-F5344CB8AC3E}">
        <p14:creationId xmlns:p14="http://schemas.microsoft.com/office/powerpoint/2010/main" val="39493807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Resultat av SWOT-analys (extern förvaltning)</a:t>
            </a:r>
            <a:endParaRPr lang="sv-SE" dirty="0"/>
          </a:p>
        </p:txBody>
      </p:sp>
      <p:sp>
        <p:nvSpPr>
          <p:cNvPr id="3" name="Platshållare för text 2"/>
          <p:cNvSpPr>
            <a:spLocks noGrp="1"/>
          </p:cNvSpPr>
          <p:nvPr>
            <p:ph type="body" idx="1"/>
          </p:nvPr>
        </p:nvSpPr>
        <p:spPr/>
        <p:txBody>
          <a:bodyPr/>
          <a:lstStyle/>
          <a:p>
            <a:r>
              <a:rPr lang="sv-SE" dirty="0" smtClean="0"/>
              <a:t>Fördelar &amp; Möjligheter</a:t>
            </a:r>
            <a:endParaRPr lang="sv-SE" dirty="0"/>
          </a:p>
        </p:txBody>
      </p:sp>
      <p:sp>
        <p:nvSpPr>
          <p:cNvPr id="4" name="Platshållare för innehåll 3"/>
          <p:cNvSpPr>
            <a:spLocks noGrp="1"/>
          </p:cNvSpPr>
          <p:nvPr>
            <p:ph sz="half" idx="2"/>
          </p:nvPr>
        </p:nvSpPr>
        <p:spPr/>
        <p:txBody>
          <a:bodyPr>
            <a:normAutofit/>
          </a:bodyPr>
          <a:lstStyle/>
          <a:p>
            <a:r>
              <a:rPr lang="sv-SE" sz="1800" dirty="0"/>
              <a:t>Går enkelt att byta ut om personen är ”fel”</a:t>
            </a:r>
          </a:p>
          <a:p>
            <a:r>
              <a:rPr lang="sv-SE" sz="1800" dirty="0"/>
              <a:t>Har redan rutiner och system som kan tillämpas</a:t>
            </a:r>
          </a:p>
          <a:p>
            <a:r>
              <a:rPr lang="sv-SE" sz="1800" dirty="0"/>
              <a:t>Har möjlighet att vända sig med frågor inom egna företaget</a:t>
            </a:r>
          </a:p>
          <a:p>
            <a:r>
              <a:rPr lang="sv-SE" sz="1800" dirty="0"/>
              <a:t>Går att avtala om exakt de uppgifter som </a:t>
            </a:r>
            <a:r>
              <a:rPr lang="sv-SE" sz="1800" dirty="0" smtClean="0"/>
              <a:t>föreningen vill fördela till förvaltaren</a:t>
            </a:r>
            <a:endParaRPr lang="sv-SE" sz="1800" dirty="0"/>
          </a:p>
          <a:p>
            <a:r>
              <a:rPr lang="sv-SE" sz="1800" dirty="0" smtClean="0"/>
              <a:t>Finns </a:t>
            </a:r>
            <a:r>
              <a:rPr lang="sv-SE" sz="1800" dirty="0"/>
              <a:t>annan personal som kan täcka upp (vid sjukdom och ledighet</a:t>
            </a:r>
            <a:r>
              <a:rPr lang="sv-SE" sz="1800" dirty="0" smtClean="0"/>
              <a:t>)</a:t>
            </a:r>
          </a:p>
          <a:p>
            <a:r>
              <a:rPr lang="sv-SE" sz="1800" dirty="0"/>
              <a:t>Föreningen blir inte lika beroende av en </a:t>
            </a:r>
            <a:r>
              <a:rPr lang="sv-SE" sz="1800" dirty="0" smtClean="0"/>
              <a:t>person</a:t>
            </a:r>
          </a:p>
          <a:p>
            <a:r>
              <a:rPr lang="sv-SE" sz="1800" dirty="0"/>
              <a:t>Stordriftsfördelar </a:t>
            </a:r>
            <a:r>
              <a:rPr lang="sv-SE" sz="1800" dirty="0" smtClean="0"/>
              <a:t>( tex. förmånliga avtal </a:t>
            </a:r>
            <a:r>
              <a:rPr lang="sv-SE" sz="1800" dirty="0"/>
              <a:t>med leverantörer eller goda kontaktytor)</a:t>
            </a:r>
          </a:p>
          <a:p>
            <a:endParaRPr lang="sv-SE" sz="1800" dirty="0"/>
          </a:p>
        </p:txBody>
      </p:sp>
      <p:sp>
        <p:nvSpPr>
          <p:cNvPr id="5" name="Platshållare för text 4"/>
          <p:cNvSpPr>
            <a:spLocks noGrp="1"/>
          </p:cNvSpPr>
          <p:nvPr>
            <p:ph type="body" sz="quarter" idx="3"/>
          </p:nvPr>
        </p:nvSpPr>
        <p:spPr/>
        <p:txBody>
          <a:bodyPr/>
          <a:lstStyle/>
          <a:p>
            <a:r>
              <a:rPr lang="sv-SE" dirty="0" smtClean="0"/>
              <a:t>Nackdelar &amp; Hot</a:t>
            </a:r>
            <a:endParaRPr lang="sv-SE" dirty="0"/>
          </a:p>
        </p:txBody>
      </p:sp>
      <p:sp>
        <p:nvSpPr>
          <p:cNvPr id="6" name="Platshållare för innehåll 5"/>
          <p:cNvSpPr>
            <a:spLocks noGrp="1"/>
          </p:cNvSpPr>
          <p:nvPr>
            <p:ph sz="quarter" idx="4"/>
          </p:nvPr>
        </p:nvSpPr>
        <p:spPr/>
        <p:txBody>
          <a:bodyPr>
            <a:normAutofit/>
          </a:bodyPr>
          <a:lstStyle/>
          <a:p>
            <a:r>
              <a:rPr lang="sv-SE" sz="1800" dirty="0" smtClean="0"/>
              <a:t>Mindre fysisk tid på plats</a:t>
            </a:r>
          </a:p>
          <a:p>
            <a:r>
              <a:rPr lang="sv-SE" sz="1800" dirty="0" smtClean="0"/>
              <a:t>Ej samma samhörighet med föreningen</a:t>
            </a:r>
          </a:p>
          <a:p>
            <a:r>
              <a:rPr lang="sv-SE" sz="1800" dirty="0" smtClean="0"/>
              <a:t>Ofta dyrare att anlita konsulter gentemot att anställa personal</a:t>
            </a:r>
            <a:endParaRPr lang="sv-SE" sz="1800" dirty="0"/>
          </a:p>
        </p:txBody>
      </p:sp>
      <p:cxnSp>
        <p:nvCxnSpPr>
          <p:cNvPr id="7" name="Rak 6"/>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Platshållare för datum 7"/>
          <p:cNvSpPr>
            <a:spLocks noGrp="1"/>
          </p:cNvSpPr>
          <p:nvPr>
            <p:ph type="dt" sz="half" idx="10"/>
          </p:nvPr>
        </p:nvSpPr>
        <p:spPr/>
        <p:txBody>
          <a:bodyPr/>
          <a:lstStyle/>
          <a:p>
            <a:fld id="{78530E74-9394-4CFB-B4C5-5E6B92977AF6}" type="datetime1">
              <a:rPr lang="sv-SE" smtClean="0"/>
              <a:t>2016-03-07</a:t>
            </a:fld>
            <a:endParaRPr lang="sv-SE"/>
          </a:p>
        </p:txBody>
      </p:sp>
      <p:sp>
        <p:nvSpPr>
          <p:cNvPr id="9" name="Platshållare för bildnummer 8"/>
          <p:cNvSpPr>
            <a:spLocks noGrp="1"/>
          </p:cNvSpPr>
          <p:nvPr>
            <p:ph type="sldNum" sz="quarter" idx="12"/>
          </p:nvPr>
        </p:nvSpPr>
        <p:spPr/>
        <p:txBody>
          <a:bodyPr/>
          <a:lstStyle/>
          <a:p>
            <a:fld id="{4AE6F327-5250-4982-AC17-F10A0D2029DE}" type="slidenum">
              <a:rPr lang="sv-SE" smtClean="0"/>
              <a:t>5</a:t>
            </a:fld>
            <a:endParaRPr lang="sv-SE"/>
          </a:p>
        </p:txBody>
      </p:sp>
    </p:spTree>
    <p:extLst>
      <p:ext uri="{BB962C8B-B14F-4D97-AF65-F5344CB8AC3E}">
        <p14:creationId xmlns:p14="http://schemas.microsoft.com/office/powerpoint/2010/main" val="1328324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 av </a:t>
            </a:r>
            <a:r>
              <a:rPr lang="sv-SE" dirty="0" smtClean="0"/>
              <a:t>workshop med konsulter</a:t>
            </a:r>
            <a:endParaRPr lang="sv-SE" dirty="0"/>
          </a:p>
        </p:txBody>
      </p:sp>
      <p:sp>
        <p:nvSpPr>
          <p:cNvPr id="3" name="Platshållare för innehåll 2"/>
          <p:cNvSpPr>
            <a:spLocks noGrp="1"/>
          </p:cNvSpPr>
          <p:nvPr>
            <p:ph idx="1"/>
          </p:nvPr>
        </p:nvSpPr>
        <p:spPr/>
        <p:txBody>
          <a:bodyPr>
            <a:normAutofit/>
          </a:bodyPr>
          <a:lstStyle/>
          <a:p>
            <a:r>
              <a:rPr lang="sv-SE" sz="2300" dirty="0" smtClean="0"/>
              <a:t>Vid workshopen uppmärksammades 6 problemområden: </a:t>
            </a:r>
          </a:p>
          <a:p>
            <a:pPr lvl="1"/>
            <a:endParaRPr lang="sv-SE" sz="1900" dirty="0" smtClean="0"/>
          </a:p>
          <a:p>
            <a:pPr lvl="1"/>
            <a:r>
              <a:rPr lang="sv-SE" sz="1900" dirty="0" smtClean="0"/>
              <a:t>System/Rutiner </a:t>
            </a:r>
          </a:p>
          <a:p>
            <a:pPr lvl="1"/>
            <a:r>
              <a:rPr lang="sv-SE" sz="1900" dirty="0" smtClean="0"/>
              <a:t>Styrning/struktur</a:t>
            </a:r>
          </a:p>
          <a:p>
            <a:pPr lvl="1"/>
            <a:r>
              <a:rPr lang="sv-SE" sz="1900" dirty="0" smtClean="0"/>
              <a:t>Mängden arbete för styrelsen</a:t>
            </a:r>
          </a:p>
          <a:p>
            <a:pPr lvl="1"/>
            <a:r>
              <a:rPr lang="sv-SE" sz="1900" dirty="0" smtClean="0"/>
              <a:t>Information/kommunikation</a:t>
            </a:r>
          </a:p>
          <a:p>
            <a:pPr lvl="1"/>
            <a:r>
              <a:rPr lang="sv-SE" sz="1900" dirty="0" smtClean="0"/>
              <a:t>Fysisk närvaro</a:t>
            </a:r>
          </a:p>
          <a:p>
            <a:pPr lvl="1"/>
            <a:r>
              <a:rPr lang="sv-SE" sz="1900" dirty="0" smtClean="0"/>
              <a:t>Bollplank till styrelsen</a:t>
            </a:r>
          </a:p>
          <a:p>
            <a:endParaRPr lang="sv-SE" sz="2300" dirty="0" smtClean="0"/>
          </a:p>
          <a:p>
            <a:r>
              <a:rPr lang="sv-SE" sz="2300" dirty="0" smtClean="0"/>
              <a:t>Utifrån dessa problemområden diskuterades fördelar och nackdelar med intern och extern förvaltning.</a:t>
            </a:r>
          </a:p>
          <a:p>
            <a:r>
              <a:rPr lang="sv-SE" sz="2300" dirty="0" smtClean="0"/>
              <a:t>Verksamhetsövergång presenterades som ett alternativ för styrelsen.</a:t>
            </a:r>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DAA6CC54-E0B3-4DF3-813F-A18C180F888D}"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6</a:t>
            </a:fld>
            <a:endParaRPr lang="sv-SE"/>
          </a:p>
        </p:txBody>
      </p:sp>
    </p:spTree>
    <p:extLst>
      <p:ext uri="{BB962C8B-B14F-4D97-AF65-F5344CB8AC3E}">
        <p14:creationId xmlns:p14="http://schemas.microsoft.com/office/powerpoint/2010/main" val="417923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Verksamhetsövergång</a:t>
            </a:r>
            <a:endParaRPr lang="sv-SE" dirty="0"/>
          </a:p>
        </p:txBody>
      </p:sp>
      <p:sp>
        <p:nvSpPr>
          <p:cNvPr id="3" name="Platshållare för innehåll 2"/>
          <p:cNvSpPr>
            <a:spLocks noGrp="1"/>
          </p:cNvSpPr>
          <p:nvPr>
            <p:ph idx="1"/>
          </p:nvPr>
        </p:nvSpPr>
        <p:spPr/>
        <p:txBody>
          <a:bodyPr>
            <a:normAutofit/>
          </a:bodyPr>
          <a:lstStyle/>
          <a:p>
            <a:r>
              <a:rPr lang="sv-SE" sz="2300" dirty="0" smtClean="0"/>
              <a:t>Verksamhetsövergång innebär att föreningens anställda byter arbetsgivare men fortsätter arbeta i föreningen.</a:t>
            </a:r>
          </a:p>
          <a:p>
            <a:endParaRPr lang="sv-SE" sz="2300" dirty="0" smtClean="0"/>
          </a:p>
          <a:p>
            <a:r>
              <a:rPr lang="sv-SE" sz="2300" dirty="0" smtClean="0"/>
              <a:t>Fördelar med en verksamhetsövergång är exempelvis:</a:t>
            </a:r>
          </a:p>
          <a:p>
            <a:pPr lvl="1"/>
            <a:r>
              <a:rPr lang="sv-SE" sz="1900" dirty="0" smtClean="0"/>
              <a:t>Kompetensutveckling för Roger &amp; Anders (föreningens maskinister)</a:t>
            </a:r>
          </a:p>
          <a:p>
            <a:pPr lvl="1"/>
            <a:r>
              <a:rPr lang="sv-SE" sz="1900" dirty="0" smtClean="0"/>
              <a:t>Roger &amp; Anders får kollegor inom de egna organisationen och får ta del av den egna organisationens utbud av system, rutiner speciellt inriktad på deras arbetsområde.</a:t>
            </a:r>
          </a:p>
          <a:p>
            <a:pPr lvl="1"/>
            <a:r>
              <a:rPr lang="sv-SE" sz="1900" dirty="0" smtClean="0"/>
              <a:t>Roger &amp; Anders chef (arbetsledare) är anställd av samma företag som dem.</a:t>
            </a:r>
          </a:p>
          <a:p>
            <a:pPr lvl="1"/>
            <a:r>
              <a:rPr lang="sv-SE" sz="1900" dirty="0" smtClean="0"/>
              <a:t>Styrelsen har endast uppföljning och kravställning mot en aktör.</a:t>
            </a:r>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8F9C4597-EF5B-4263-BB0B-517F09BC4169}"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7</a:t>
            </a:fld>
            <a:endParaRPr lang="sv-SE"/>
          </a:p>
        </p:txBody>
      </p:sp>
    </p:spTree>
    <p:extLst>
      <p:ext uri="{BB962C8B-B14F-4D97-AF65-F5344CB8AC3E}">
        <p14:creationId xmlns:p14="http://schemas.microsoft.com/office/powerpoint/2010/main" val="2343837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 av </a:t>
            </a:r>
            <a:r>
              <a:rPr lang="sv-SE" dirty="0" smtClean="0"/>
              <a:t>kartläggning av andra föreningar</a:t>
            </a:r>
            <a:endParaRPr lang="sv-SE" dirty="0"/>
          </a:p>
        </p:txBody>
      </p:sp>
      <p:sp>
        <p:nvSpPr>
          <p:cNvPr id="3" name="Platshållare för innehåll 2"/>
          <p:cNvSpPr>
            <a:spLocks noGrp="1"/>
          </p:cNvSpPr>
          <p:nvPr>
            <p:ph idx="1"/>
          </p:nvPr>
        </p:nvSpPr>
        <p:spPr/>
        <p:txBody>
          <a:bodyPr>
            <a:normAutofit/>
          </a:bodyPr>
          <a:lstStyle/>
          <a:p>
            <a:r>
              <a:rPr lang="sv-SE" sz="2300" dirty="0"/>
              <a:t>9</a:t>
            </a:r>
            <a:r>
              <a:rPr lang="sv-SE" sz="2300" dirty="0" smtClean="0"/>
              <a:t> av 11 bostadsrättsföreningar i liknande storlek har extern </a:t>
            </a:r>
            <a:r>
              <a:rPr lang="sv-SE" sz="2300" u="sng" dirty="0" smtClean="0"/>
              <a:t>förvaltningstjänst</a:t>
            </a:r>
            <a:r>
              <a:rPr lang="sv-SE" sz="2300" dirty="0" smtClean="0"/>
              <a:t>.</a:t>
            </a:r>
          </a:p>
          <a:p>
            <a:r>
              <a:rPr lang="sv-SE" sz="2300" dirty="0" smtClean="0"/>
              <a:t>9 av 11 </a:t>
            </a:r>
            <a:r>
              <a:rPr lang="sv-SE" sz="2300" dirty="0"/>
              <a:t>bostadsrättsföreningar i liknande storlek har extern </a:t>
            </a:r>
            <a:r>
              <a:rPr lang="sv-SE" sz="2300" u="sng" dirty="0" smtClean="0"/>
              <a:t>teknisk förvaltning</a:t>
            </a:r>
            <a:r>
              <a:rPr lang="sv-SE" sz="2300" dirty="0" smtClean="0"/>
              <a:t>.</a:t>
            </a:r>
          </a:p>
          <a:p>
            <a:r>
              <a:rPr lang="sv-SE" sz="2300" dirty="0"/>
              <a:t>9 av 11 bostadsrättsföreningar i liknande storlek har extern </a:t>
            </a:r>
            <a:r>
              <a:rPr lang="sv-SE" sz="2300" u="sng" dirty="0" smtClean="0"/>
              <a:t>ekonomisk förvaltning </a:t>
            </a:r>
            <a:r>
              <a:rPr lang="sv-SE" sz="2300" dirty="0" smtClean="0"/>
              <a:t>(varav en av de som har intern har anställda i separat bolag).</a:t>
            </a:r>
            <a:endParaRPr lang="sv-SE" sz="2300" dirty="0"/>
          </a:p>
          <a:p>
            <a:endParaRPr lang="sv-SE" sz="2300" dirty="0" smtClean="0"/>
          </a:p>
          <a:p>
            <a:r>
              <a:rPr lang="sv-SE" sz="2300" dirty="0" smtClean="0"/>
              <a:t>Majoriteten av de tillfrågade styrelseledamöterna hade goda eller mycket goda erfarenheter av extern förvaltning.</a:t>
            </a:r>
            <a:endParaRPr lang="sv-SE" sz="2300" dirty="0"/>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6BA99801-4A8D-4B3E-B47D-90F0C9F76056}"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8</a:t>
            </a:fld>
            <a:endParaRPr lang="sv-SE"/>
          </a:p>
        </p:txBody>
      </p:sp>
    </p:spTree>
    <p:extLst>
      <p:ext uri="{BB962C8B-B14F-4D97-AF65-F5344CB8AC3E}">
        <p14:creationId xmlns:p14="http://schemas.microsoft.com/office/powerpoint/2010/main" val="661401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Rekommendation/slutsats</a:t>
            </a:r>
            <a:endParaRPr lang="sv-SE" dirty="0"/>
          </a:p>
        </p:txBody>
      </p:sp>
      <p:sp>
        <p:nvSpPr>
          <p:cNvPr id="3" name="Platshållare för innehåll 2"/>
          <p:cNvSpPr>
            <a:spLocks noGrp="1"/>
          </p:cNvSpPr>
          <p:nvPr>
            <p:ph idx="1"/>
          </p:nvPr>
        </p:nvSpPr>
        <p:spPr/>
        <p:txBody>
          <a:bodyPr>
            <a:normAutofit/>
          </a:bodyPr>
          <a:lstStyle/>
          <a:p>
            <a:r>
              <a:rPr lang="sv-SE" sz="2300" dirty="0" smtClean="0"/>
              <a:t>De konsulter som bistått föreningen rekommenderade följande:</a:t>
            </a:r>
          </a:p>
          <a:p>
            <a:endParaRPr lang="sv-SE" sz="2300" dirty="0" smtClean="0"/>
          </a:p>
          <a:p>
            <a:pPr lvl="1"/>
            <a:r>
              <a:rPr lang="sv-SE" sz="1900" i="1" dirty="0" smtClean="0"/>
              <a:t>”XXX rekommendation är att genomföra en upphandling av fastighetsförvaltning. För att få en enklare och bättre styrning av driften, minskat arbete för styrelsen, mindre ansvar både legalt och ansvarsmässigt föreslås även driften inkluderas i upphandlingen med ett krav om övertag av befintlig personal.”</a:t>
            </a:r>
            <a:endParaRPr lang="sv-SE" sz="1900" i="1" dirty="0" smtClean="0">
              <a:solidFill>
                <a:srgbClr val="FF0000"/>
              </a:solidFill>
            </a:endParaRPr>
          </a:p>
          <a:p>
            <a:endParaRPr lang="sv-SE" sz="2300" dirty="0" smtClean="0"/>
          </a:p>
          <a:p>
            <a:r>
              <a:rPr lang="sv-SE" sz="2300" dirty="0" smtClean="0"/>
              <a:t>Styrelsens konklusion från SWOT-analys samt diskussion med andra styrelser i bostadsrättsföreningar med liknande storlek är att utföra en upphandling av extern fastighetsförvaltning med verksamhetsövergång.</a:t>
            </a:r>
          </a:p>
        </p:txBody>
      </p:sp>
      <p:cxnSp>
        <p:nvCxnSpPr>
          <p:cNvPr id="4" name="Rak 3"/>
          <p:cNvCxnSpPr/>
          <p:nvPr/>
        </p:nvCxnSpPr>
        <p:spPr>
          <a:xfrm flipV="1">
            <a:off x="376881" y="1589903"/>
            <a:ext cx="11520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 name="Platshållare för datum 4"/>
          <p:cNvSpPr>
            <a:spLocks noGrp="1"/>
          </p:cNvSpPr>
          <p:nvPr>
            <p:ph type="dt" sz="half" idx="10"/>
          </p:nvPr>
        </p:nvSpPr>
        <p:spPr/>
        <p:txBody>
          <a:bodyPr/>
          <a:lstStyle/>
          <a:p>
            <a:fld id="{8F9C4597-EF5B-4263-BB0B-517F09BC4169}" type="datetime1">
              <a:rPr lang="sv-SE" smtClean="0"/>
              <a:t>2016-03-07</a:t>
            </a:fld>
            <a:endParaRPr lang="sv-SE"/>
          </a:p>
        </p:txBody>
      </p:sp>
      <p:sp>
        <p:nvSpPr>
          <p:cNvPr id="6" name="Platshållare för bildnummer 5"/>
          <p:cNvSpPr>
            <a:spLocks noGrp="1"/>
          </p:cNvSpPr>
          <p:nvPr>
            <p:ph type="sldNum" sz="quarter" idx="12"/>
          </p:nvPr>
        </p:nvSpPr>
        <p:spPr/>
        <p:txBody>
          <a:bodyPr/>
          <a:lstStyle/>
          <a:p>
            <a:fld id="{4AE6F327-5250-4982-AC17-F10A0D2029DE}" type="slidenum">
              <a:rPr lang="sv-SE" smtClean="0"/>
              <a:t>9</a:t>
            </a:fld>
            <a:endParaRPr lang="sv-SE"/>
          </a:p>
        </p:txBody>
      </p:sp>
    </p:spTree>
    <p:extLst>
      <p:ext uri="{BB962C8B-B14F-4D97-AF65-F5344CB8AC3E}">
        <p14:creationId xmlns:p14="http://schemas.microsoft.com/office/powerpoint/2010/main" val="3506323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2230</TotalTime>
  <Words>916</Words>
  <Application>Microsoft Office PowerPoint</Application>
  <PresentationFormat>Bredbild</PresentationFormat>
  <Paragraphs>153</Paragraphs>
  <Slides>14</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14</vt:i4>
      </vt:variant>
    </vt:vector>
  </HeadingPairs>
  <TitlesOfParts>
    <vt:vector size="18" baseType="lpstr">
      <vt:lpstr>Arial</vt:lpstr>
      <vt:lpstr>Calibri</vt:lpstr>
      <vt:lpstr>Calibri Light</vt:lpstr>
      <vt:lpstr>Office-tema</vt:lpstr>
      <vt:lpstr>Framtida förvaltningstjänst</vt:lpstr>
      <vt:lpstr>Bakgrund</vt:lpstr>
      <vt:lpstr>Tidslinje för styrelsens arbete (utvärdering)</vt:lpstr>
      <vt:lpstr>Resultat av SWOT-analys (intern förvaltning)</vt:lpstr>
      <vt:lpstr>Resultat av SWOT-analys (extern förvaltning)</vt:lpstr>
      <vt:lpstr>Resultat av workshop med konsulter</vt:lpstr>
      <vt:lpstr>Verksamhetsövergång</vt:lpstr>
      <vt:lpstr>Resultat av kartläggning av andra föreningar</vt:lpstr>
      <vt:lpstr>Rekommendation/slutsats</vt:lpstr>
      <vt:lpstr>Tidslinje för styrelsens arbete (upphandling)</vt:lpstr>
      <vt:lpstr>Upphandling</vt:lpstr>
      <vt:lpstr>Anbudsprocessen</vt:lpstr>
      <vt:lpstr>Vad händer nu?</vt:lpstr>
      <vt:lpstr>PowerPoint-presentation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Framtida förvaltningstjänst Brf Fredhäll</dc:title>
  <dc:creator>Emelie</dc:creator>
  <cp:lastModifiedBy>Emelie</cp:lastModifiedBy>
  <cp:revision>38</cp:revision>
  <dcterms:created xsi:type="dcterms:W3CDTF">2015-12-15T14:29:22Z</dcterms:created>
  <dcterms:modified xsi:type="dcterms:W3CDTF">2016-03-07T20:44:22Z</dcterms:modified>
</cp:coreProperties>
</file>